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ca\Desktop\Hyvinvointi-%20ja%20turvallisuuskysel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fi-FI" sz="2400"/>
              <a:t>Vastaajan</a:t>
            </a:r>
            <a:r>
              <a:rPr lang="fi-FI" sz="2400" baseline="0"/>
              <a:t> ikä</a:t>
            </a:r>
            <a:endParaRPr lang="fi-FI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Taul1!$A$3:$A$7</c:f>
              <c:strCache>
                <c:ptCount val="5"/>
                <c:pt idx="0">
                  <c:v>Alle 18-vuotias</c:v>
                </c:pt>
                <c:pt idx="1">
                  <c:v>19-35</c:v>
                </c:pt>
                <c:pt idx="2">
                  <c:v>36-50</c:v>
                </c:pt>
                <c:pt idx="3">
                  <c:v>51-65</c:v>
                </c:pt>
                <c:pt idx="4">
                  <c:v>Yli 65-vuotta</c:v>
                </c:pt>
              </c:strCache>
            </c:strRef>
          </c:cat>
          <c:val>
            <c:numRef>
              <c:f>Taul1!$B$3:$B$7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9</c:v>
                </c:pt>
                <c:pt idx="3">
                  <c:v>13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6286464"/>
        <c:axId val="108147840"/>
      </c:barChart>
      <c:catAx>
        <c:axId val="1062864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08147840"/>
        <c:crosses val="autoZero"/>
        <c:auto val="1"/>
        <c:lblAlgn val="ctr"/>
        <c:lblOffset val="100"/>
        <c:noMultiLvlLbl val="0"/>
      </c:catAx>
      <c:valAx>
        <c:axId val="108147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6286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fi-FI" sz="2400"/>
              <a:t>Liikuntapaikkojen</a:t>
            </a:r>
            <a:r>
              <a:rPr lang="fi-FI" sz="2400" baseline="0"/>
              <a:t> kunnossapito</a:t>
            </a:r>
            <a:endParaRPr lang="fi-FI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Taul1!$A$197:$A$201</c:f>
              <c:strCache>
                <c:ptCount val="5"/>
                <c:pt idx="0">
                  <c:v>1=Erittäin tyytyväinen</c:v>
                </c:pt>
                <c:pt idx="1">
                  <c:v>2</c:v>
                </c:pt>
                <c:pt idx="2">
                  <c:v>3=En osaa sanoa/neutraali</c:v>
                </c:pt>
                <c:pt idx="3">
                  <c:v>4</c:v>
                </c:pt>
                <c:pt idx="4">
                  <c:v>5=Erittäin tyytymätön</c:v>
                </c:pt>
              </c:strCache>
            </c:strRef>
          </c:cat>
          <c:val>
            <c:numRef>
              <c:f>Taul1!$B$197:$B$201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12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0343168"/>
        <c:axId val="142745600"/>
      </c:barChart>
      <c:catAx>
        <c:axId val="1403431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42745600"/>
        <c:crosses val="autoZero"/>
        <c:auto val="1"/>
        <c:lblAlgn val="ctr"/>
        <c:lblOffset val="100"/>
        <c:noMultiLvlLbl val="0"/>
      </c:catAx>
      <c:valAx>
        <c:axId val="142745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343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fi-FI" sz="2400"/>
              <a:t>Kylätuvan käyttö/yhteinen kokoontumistila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Taul1!$A$220:$A$224</c:f>
              <c:strCache>
                <c:ptCount val="5"/>
                <c:pt idx="0">
                  <c:v>1=Erittäin tyytyväinen</c:v>
                </c:pt>
                <c:pt idx="1">
                  <c:v>2</c:v>
                </c:pt>
                <c:pt idx="2">
                  <c:v>3=En osaa sanoa/neutraali</c:v>
                </c:pt>
                <c:pt idx="3">
                  <c:v>4</c:v>
                </c:pt>
                <c:pt idx="4">
                  <c:v>5=Erittäin tyytymätön</c:v>
                </c:pt>
              </c:strCache>
            </c:strRef>
          </c:cat>
          <c:val>
            <c:numRef>
              <c:f>Taul1!$B$220:$B$224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20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2807424"/>
        <c:axId val="142809344"/>
      </c:barChart>
      <c:catAx>
        <c:axId val="1428074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42809344"/>
        <c:crosses val="autoZero"/>
        <c:auto val="1"/>
        <c:lblAlgn val="ctr"/>
        <c:lblOffset val="100"/>
        <c:noMultiLvlLbl val="0"/>
      </c:catAx>
      <c:valAx>
        <c:axId val="142809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2807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fi-FI" sz="2400"/>
              <a:t>Kylätapahtumat/yhteistoiminta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Taul1!$A$242:$A$246</c:f>
              <c:strCache>
                <c:ptCount val="5"/>
                <c:pt idx="0">
                  <c:v>1=Erittäin tyytyväinen</c:v>
                </c:pt>
                <c:pt idx="1">
                  <c:v>2</c:v>
                </c:pt>
                <c:pt idx="2">
                  <c:v>3=En osaa sanoa/neutraali</c:v>
                </c:pt>
                <c:pt idx="3">
                  <c:v>4</c:v>
                </c:pt>
                <c:pt idx="4">
                  <c:v>5=Erittäin tyytymätön</c:v>
                </c:pt>
              </c:strCache>
            </c:strRef>
          </c:cat>
          <c:val>
            <c:numRef>
              <c:f>Taul1!$B$242:$B$246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19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2867840"/>
        <c:axId val="145660928"/>
      </c:barChart>
      <c:catAx>
        <c:axId val="142867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45660928"/>
        <c:crosses val="autoZero"/>
        <c:auto val="1"/>
        <c:lblAlgn val="ctr"/>
        <c:lblOffset val="100"/>
        <c:noMultiLvlLbl val="0"/>
      </c:catAx>
      <c:valAx>
        <c:axId val="145660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2867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fi-FI" sz="2400"/>
              <a:t>Koulun ja kyläläisten yhteistoiminta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Taul1!$A$263:$A$267</c:f>
              <c:strCache>
                <c:ptCount val="5"/>
                <c:pt idx="0">
                  <c:v>1=Erittäin tyytyväinen</c:v>
                </c:pt>
                <c:pt idx="1">
                  <c:v>2</c:v>
                </c:pt>
                <c:pt idx="2">
                  <c:v>3=En osaa sanoa/neutraali</c:v>
                </c:pt>
                <c:pt idx="3">
                  <c:v>4</c:v>
                </c:pt>
                <c:pt idx="4">
                  <c:v>5=Erittäin tyytymätön</c:v>
                </c:pt>
              </c:strCache>
            </c:strRef>
          </c:cat>
          <c:val>
            <c:numRef>
              <c:f>Taul1!$B$263:$B$267</c:f>
              <c:numCache>
                <c:formatCode>General</c:formatCode>
                <c:ptCount val="5"/>
                <c:pt idx="0">
                  <c:v>4</c:v>
                </c:pt>
                <c:pt idx="1">
                  <c:v>10</c:v>
                </c:pt>
                <c:pt idx="2">
                  <c:v>13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7417344"/>
        <c:axId val="147419136"/>
      </c:barChart>
      <c:catAx>
        <c:axId val="1474173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47419136"/>
        <c:crosses val="autoZero"/>
        <c:auto val="1"/>
        <c:lblAlgn val="ctr"/>
        <c:lblOffset val="100"/>
        <c:noMultiLvlLbl val="0"/>
      </c:catAx>
      <c:valAx>
        <c:axId val="147419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7417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fi-FI" sz="2400"/>
              <a:t>Kuinka luottavainen olet omaan kykyysi toimia hätätilanteissa?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Taul1!$A$286:$A$290</c:f>
              <c:strCache>
                <c:ptCount val="5"/>
                <c:pt idx="0">
                  <c:v>Erittäin luottavainen</c:v>
                </c:pt>
                <c:pt idx="1">
                  <c:v>Luottavainen</c:v>
                </c:pt>
                <c:pt idx="2">
                  <c:v>En osaa sanoa/neutraali</c:v>
                </c:pt>
                <c:pt idx="3">
                  <c:v>Jokseenkin luottavainen</c:v>
                </c:pt>
                <c:pt idx="4">
                  <c:v>En lainkaan luottavainen</c:v>
                </c:pt>
              </c:strCache>
            </c:strRef>
          </c:cat>
          <c:val>
            <c:numRef>
              <c:f>Taul1!$B$286:$B$290</c:f>
              <c:numCache>
                <c:formatCode>General</c:formatCode>
                <c:ptCount val="5"/>
                <c:pt idx="0">
                  <c:v>7</c:v>
                </c:pt>
                <c:pt idx="1">
                  <c:v>21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9293696"/>
        <c:axId val="149395328"/>
      </c:barChart>
      <c:catAx>
        <c:axId val="1492936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49395328"/>
        <c:crosses val="autoZero"/>
        <c:auto val="1"/>
        <c:lblAlgn val="ctr"/>
        <c:lblOffset val="100"/>
        <c:noMultiLvlLbl val="0"/>
      </c:catAx>
      <c:valAx>
        <c:axId val="149395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9293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fi-FI" sz="2400"/>
              <a:t>Minkälaisessa</a:t>
            </a:r>
            <a:r>
              <a:rPr lang="fi-FI" sz="2400" baseline="0"/>
              <a:t> taloudessa asut?</a:t>
            </a:r>
            <a:endParaRPr lang="fi-FI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Taul1!$A$25:$A$27</c:f>
              <c:strCache>
                <c:ptCount val="3"/>
                <c:pt idx="0">
                  <c:v>Asun yksin</c:v>
                </c:pt>
                <c:pt idx="1">
                  <c:v>Taloudessa asuu vain aikuisia</c:v>
                </c:pt>
                <c:pt idx="2">
                  <c:v>Taloudessa asuu lapsi/lapsia ja aikuinen/aikuisia</c:v>
                </c:pt>
              </c:strCache>
            </c:strRef>
          </c:cat>
          <c:val>
            <c:numRef>
              <c:f>Taul1!$B$25:$B$27</c:f>
              <c:numCache>
                <c:formatCode>General</c:formatCode>
                <c:ptCount val="3"/>
                <c:pt idx="0">
                  <c:v>7</c:v>
                </c:pt>
                <c:pt idx="1">
                  <c:v>21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367488"/>
        <c:axId val="112479616"/>
      </c:barChart>
      <c:catAx>
        <c:axId val="1123674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fi-FI"/>
          </a:p>
        </c:txPr>
        <c:crossAx val="112479616"/>
        <c:crosses val="autoZero"/>
        <c:auto val="1"/>
        <c:lblAlgn val="ctr"/>
        <c:lblOffset val="100"/>
        <c:noMultiLvlLbl val="0"/>
      </c:catAx>
      <c:valAx>
        <c:axId val="1124796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2367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 err="1"/>
              <a:t>Teiden</a:t>
            </a:r>
            <a:r>
              <a:rPr lang="en-US" sz="2400" baseline="0" dirty="0"/>
              <a:t> </a:t>
            </a:r>
            <a:r>
              <a:rPr lang="en-US" sz="2400" baseline="0" dirty="0" err="1"/>
              <a:t>kunnossapito</a:t>
            </a:r>
            <a:r>
              <a:rPr lang="en-US" sz="2400" baseline="0" dirty="0"/>
              <a:t> (</a:t>
            </a:r>
            <a:r>
              <a:rPr lang="en-US" sz="2400" baseline="0" dirty="0" err="1"/>
              <a:t>auraus</a:t>
            </a:r>
            <a:r>
              <a:rPr lang="en-US" sz="2400" baseline="0" dirty="0"/>
              <a:t>, </a:t>
            </a:r>
            <a:r>
              <a:rPr lang="en-US" sz="2400" baseline="0" dirty="0" err="1"/>
              <a:t>hiekoitus</a:t>
            </a:r>
            <a:r>
              <a:rPr lang="en-US" sz="2400" baseline="0" dirty="0"/>
              <a:t>, </a:t>
            </a:r>
            <a:r>
              <a:rPr lang="en-US" sz="2400" baseline="0" dirty="0" err="1"/>
              <a:t>jne</a:t>
            </a:r>
            <a:r>
              <a:rPr lang="en-US" sz="1600" baseline="0" dirty="0"/>
              <a:t>.)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Taul1!$A$45:$A$49</c:f>
              <c:strCache>
                <c:ptCount val="5"/>
                <c:pt idx="0">
                  <c:v>1=Erittäin tyytyväinen</c:v>
                </c:pt>
                <c:pt idx="1">
                  <c:v>2</c:v>
                </c:pt>
                <c:pt idx="2">
                  <c:v>3=En osaa sanoa/neutraali</c:v>
                </c:pt>
                <c:pt idx="3">
                  <c:v>4</c:v>
                </c:pt>
                <c:pt idx="4">
                  <c:v>5=Erittäin tyytymätön</c:v>
                </c:pt>
              </c:strCache>
            </c:strRef>
          </c:cat>
          <c:val>
            <c:numRef>
              <c:f>Taul1!$B$45:$B$49</c:f>
              <c:numCache>
                <c:formatCode>General</c:formatCode>
                <c:ptCount val="5"/>
                <c:pt idx="0">
                  <c:v>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501888"/>
        <c:axId val="112788224"/>
      </c:barChart>
      <c:catAx>
        <c:axId val="1125018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12788224"/>
        <c:crosses val="autoZero"/>
        <c:auto val="1"/>
        <c:lblAlgn val="ctr"/>
        <c:lblOffset val="100"/>
        <c:noMultiLvlLbl val="0"/>
      </c:catAx>
      <c:valAx>
        <c:axId val="112788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2501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fi-FI" sz="2400"/>
              <a:t>Teiden valaistus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Taul1!$A$66:$A$70</c:f>
              <c:strCache>
                <c:ptCount val="5"/>
                <c:pt idx="0">
                  <c:v>1=Erittäin tyytyväinen</c:v>
                </c:pt>
                <c:pt idx="1">
                  <c:v>2</c:v>
                </c:pt>
                <c:pt idx="2">
                  <c:v>3=En osaa sanoa/neutraali</c:v>
                </c:pt>
                <c:pt idx="3">
                  <c:v>4</c:v>
                </c:pt>
                <c:pt idx="4">
                  <c:v>5=Erittäin tyytymätön</c:v>
                </c:pt>
              </c:strCache>
            </c:strRef>
          </c:cat>
          <c:val>
            <c:numRef>
              <c:f>Taul1!$B$66:$B$70</c:f>
              <c:numCache>
                <c:formatCode>General</c:formatCode>
                <c:ptCount val="5"/>
                <c:pt idx="0">
                  <c:v>9</c:v>
                </c:pt>
                <c:pt idx="1">
                  <c:v>14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6246912"/>
        <c:axId val="106248448"/>
      </c:barChart>
      <c:catAx>
        <c:axId val="1062469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06248448"/>
        <c:crosses val="autoZero"/>
        <c:auto val="1"/>
        <c:lblAlgn val="ctr"/>
        <c:lblOffset val="100"/>
        <c:noMultiLvlLbl val="0"/>
      </c:catAx>
      <c:valAx>
        <c:axId val="106248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6246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fi-FI" sz="2400"/>
              <a:t>Kevyenliikenteen</a:t>
            </a:r>
            <a:r>
              <a:rPr lang="fi-FI" sz="2400" baseline="0"/>
              <a:t>väylien kattavuus</a:t>
            </a:r>
            <a:endParaRPr lang="fi-FI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Taul1!$A$87:$A$91</c:f>
              <c:strCache>
                <c:ptCount val="5"/>
                <c:pt idx="0">
                  <c:v>1=Erittäin tyytyväinen</c:v>
                </c:pt>
                <c:pt idx="1">
                  <c:v>2</c:v>
                </c:pt>
                <c:pt idx="2">
                  <c:v>3=En osaa sanoa/neutraali</c:v>
                </c:pt>
                <c:pt idx="3">
                  <c:v>4</c:v>
                </c:pt>
                <c:pt idx="4">
                  <c:v>5=Erittäin tyytymätön</c:v>
                </c:pt>
              </c:strCache>
            </c:strRef>
          </c:cat>
          <c:val>
            <c:numRef>
              <c:f>Taul1!$B$87:$B$91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1686016"/>
        <c:axId val="111747072"/>
      </c:barChart>
      <c:catAx>
        <c:axId val="1116860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11747072"/>
        <c:crosses val="autoZero"/>
        <c:auto val="1"/>
        <c:lblAlgn val="ctr"/>
        <c:lblOffset val="100"/>
        <c:noMultiLvlLbl val="0"/>
      </c:catAx>
      <c:valAx>
        <c:axId val="111747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1686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fi-FI" sz="2400"/>
              <a:t>Tietoliikenneverkkojen toimivuus</a:t>
            </a:r>
          </a:p>
        </c:rich>
      </c:tx>
      <c:layout>
        <c:manualLayout>
          <c:xMode val="edge"/>
          <c:yMode val="edge"/>
          <c:x val="0.30660104986876641"/>
          <c:y val="1.964222862626141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Taul1!$A$110:$A$114</c:f>
              <c:strCache>
                <c:ptCount val="5"/>
                <c:pt idx="0">
                  <c:v>1=Erittäin tyytyväinen</c:v>
                </c:pt>
                <c:pt idx="1">
                  <c:v>2</c:v>
                </c:pt>
                <c:pt idx="2">
                  <c:v>3=En osaa sanoa/neutraali</c:v>
                </c:pt>
                <c:pt idx="3">
                  <c:v>4</c:v>
                </c:pt>
                <c:pt idx="4">
                  <c:v>5=Erittäin tyytymätön</c:v>
                </c:pt>
              </c:strCache>
            </c:strRef>
          </c:cat>
          <c:val>
            <c:numRef>
              <c:f>Taul1!$B$110:$B$114</c:f>
              <c:numCache>
                <c:formatCode>General</c:formatCode>
                <c:ptCount val="5"/>
                <c:pt idx="0">
                  <c:v>3</c:v>
                </c:pt>
                <c:pt idx="1">
                  <c:v>10</c:v>
                </c:pt>
                <c:pt idx="2">
                  <c:v>8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1749760"/>
        <c:axId val="112487040"/>
      </c:barChart>
      <c:catAx>
        <c:axId val="1117497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12487040"/>
        <c:crosses val="autoZero"/>
        <c:auto val="1"/>
        <c:lblAlgn val="ctr"/>
        <c:lblOffset val="100"/>
        <c:noMultiLvlLbl val="0"/>
      </c:catAx>
      <c:valAx>
        <c:axId val="1124870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1749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fi-FI" sz="2400"/>
              <a:t>Vesi- ja viemäriverkon toimivuus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Taul1!$A$133:$A$137</c:f>
              <c:strCache>
                <c:ptCount val="5"/>
                <c:pt idx="0">
                  <c:v>1=Erittäin tyytyväinen</c:v>
                </c:pt>
                <c:pt idx="1">
                  <c:v>2</c:v>
                </c:pt>
                <c:pt idx="2">
                  <c:v>3=En osaa sanoa/neutraali</c:v>
                </c:pt>
                <c:pt idx="3">
                  <c:v>4</c:v>
                </c:pt>
                <c:pt idx="4">
                  <c:v>5=Erittäin tyytymätön</c:v>
                </c:pt>
              </c:strCache>
            </c:strRef>
          </c:cat>
          <c:val>
            <c:numRef>
              <c:f>Taul1!$B$133:$B$137</c:f>
              <c:numCache>
                <c:formatCode>General</c:formatCode>
                <c:ptCount val="5"/>
                <c:pt idx="0">
                  <c:v>15</c:v>
                </c:pt>
                <c:pt idx="1">
                  <c:v>10</c:v>
                </c:pt>
                <c:pt idx="2">
                  <c:v>4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3850240"/>
        <c:axId val="113851776"/>
      </c:barChart>
      <c:catAx>
        <c:axId val="113850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13851776"/>
        <c:crosses val="autoZero"/>
        <c:auto val="1"/>
        <c:lblAlgn val="ctr"/>
        <c:lblOffset val="100"/>
        <c:noMultiLvlLbl val="0"/>
      </c:catAx>
      <c:valAx>
        <c:axId val="113851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850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fi-FI" sz="2400"/>
              <a:t>Sähköverkon toimintavarmuus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Taul1!$A$154:$A$158</c:f>
              <c:strCache>
                <c:ptCount val="5"/>
                <c:pt idx="0">
                  <c:v>1=Erittäin tyytyväinen</c:v>
                </c:pt>
                <c:pt idx="1">
                  <c:v>2</c:v>
                </c:pt>
                <c:pt idx="2">
                  <c:v>3=En osaa sanoa/neutraali</c:v>
                </c:pt>
                <c:pt idx="3">
                  <c:v>4</c:v>
                </c:pt>
                <c:pt idx="4">
                  <c:v>5=Erittäin tyytymätön</c:v>
                </c:pt>
              </c:strCache>
            </c:strRef>
          </c:cat>
          <c:val>
            <c:numRef>
              <c:f>Taul1!$B$154:$B$158</c:f>
              <c:numCache>
                <c:formatCode>General</c:formatCode>
                <c:ptCount val="5"/>
                <c:pt idx="0">
                  <c:v>12</c:v>
                </c:pt>
                <c:pt idx="1">
                  <c:v>9</c:v>
                </c:pt>
                <c:pt idx="2">
                  <c:v>1</c:v>
                </c:pt>
                <c:pt idx="3">
                  <c:v>11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3878144"/>
        <c:axId val="114012160"/>
      </c:barChart>
      <c:catAx>
        <c:axId val="1138781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14012160"/>
        <c:crosses val="autoZero"/>
        <c:auto val="1"/>
        <c:lblAlgn val="ctr"/>
        <c:lblOffset val="100"/>
        <c:noMultiLvlLbl val="0"/>
      </c:catAx>
      <c:valAx>
        <c:axId val="114012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878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fi-FI" sz="2400"/>
              <a:t>Harrastusmahdollisuudet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2222222222222223E-2"/>
          <c:y val="0.19432888597258677"/>
          <c:w val="0.93888888888888888"/>
          <c:h val="0.68969123651210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Taul1!$A$175:$A$179</c:f>
              <c:strCache>
                <c:ptCount val="5"/>
                <c:pt idx="0">
                  <c:v>1=Erittäin tyytyväinen</c:v>
                </c:pt>
                <c:pt idx="1">
                  <c:v>2</c:v>
                </c:pt>
                <c:pt idx="2">
                  <c:v>3=En osaa sanoa/neutraali</c:v>
                </c:pt>
                <c:pt idx="3">
                  <c:v>4</c:v>
                </c:pt>
                <c:pt idx="4">
                  <c:v>5=Erittäin tyytymätön</c:v>
                </c:pt>
              </c:strCache>
            </c:strRef>
          </c:cat>
          <c:val>
            <c:numRef>
              <c:f>Taul1!$B$175:$B$179</c:f>
              <c:numCache>
                <c:formatCode>General</c:formatCode>
                <c:ptCount val="5"/>
                <c:pt idx="0">
                  <c:v>1</c:v>
                </c:pt>
                <c:pt idx="1">
                  <c:v>10</c:v>
                </c:pt>
                <c:pt idx="2">
                  <c:v>15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6374528"/>
        <c:axId val="116389376"/>
      </c:barChart>
      <c:catAx>
        <c:axId val="1163745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i-FI"/>
          </a:p>
        </c:txPr>
        <c:crossAx val="116389376"/>
        <c:crosses val="autoZero"/>
        <c:auto val="1"/>
        <c:lblAlgn val="ctr"/>
        <c:lblOffset val="100"/>
        <c:noMultiLvlLbl val="0"/>
      </c:catAx>
      <c:valAx>
        <c:axId val="116389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6374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CD8-51F3-45FD-A69F-4D128F89E10F}" type="datetimeFigureOut">
              <a:rPr lang="fi-FI" smtClean="0"/>
              <a:t>2.4.2017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27-140C-4A9A-AE86-9C59F0D87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782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CD8-51F3-45FD-A69F-4D128F89E10F}" type="datetimeFigureOut">
              <a:rPr lang="fi-FI" smtClean="0"/>
              <a:t>2.4.2017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27-140C-4A9A-AE86-9C59F0D87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CD8-51F3-45FD-A69F-4D128F89E10F}" type="datetimeFigureOut">
              <a:rPr lang="fi-FI" smtClean="0"/>
              <a:t>2.4.2017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27-140C-4A9A-AE86-9C59F0D87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770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CD8-51F3-45FD-A69F-4D128F89E10F}" type="datetimeFigureOut">
              <a:rPr lang="fi-FI" smtClean="0"/>
              <a:t>2.4.2017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27-140C-4A9A-AE86-9C59F0D87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851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CD8-51F3-45FD-A69F-4D128F89E10F}" type="datetimeFigureOut">
              <a:rPr lang="fi-FI" smtClean="0"/>
              <a:t>2.4.2017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27-140C-4A9A-AE86-9C59F0D87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100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CD8-51F3-45FD-A69F-4D128F89E10F}" type="datetimeFigureOut">
              <a:rPr lang="fi-FI" smtClean="0"/>
              <a:t>2.4.2017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27-140C-4A9A-AE86-9C59F0D87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301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CD8-51F3-45FD-A69F-4D128F89E10F}" type="datetimeFigureOut">
              <a:rPr lang="fi-FI" smtClean="0"/>
              <a:t>2.4.2017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27-140C-4A9A-AE86-9C59F0D87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875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CD8-51F3-45FD-A69F-4D128F89E10F}" type="datetimeFigureOut">
              <a:rPr lang="fi-FI" smtClean="0"/>
              <a:t>2.4.2017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27-140C-4A9A-AE86-9C59F0D87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030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CD8-51F3-45FD-A69F-4D128F89E10F}" type="datetimeFigureOut">
              <a:rPr lang="fi-FI" smtClean="0"/>
              <a:t>2.4.2017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27-140C-4A9A-AE86-9C59F0D87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343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CD8-51F3-45FD-A69F-4D128F89E10F}" type="datetimeFigureOut">
              <a:rPr lang="fi-FI" smtClean="0"/>
              <a:t>2.4.2017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27-140C-4A9A-AE86-9C59F0D87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316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CD8-51F3-45FD-A69F-4D128F89E10F}" type="datetimeFigureOut">
              <a:rPr lang="fi-FI" smtClean="0"/>
              <a:t>2.4.2017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27-140C-4A9A-AE86-9C59F0D87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47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27000">
              <a:srgbClr val="85C2FF"/>
            </a:gs>
            <a:gs pos="67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24CD8-51F3-45FD-A69F-4D128F89E10F}" type="datetimeFigureOut">
              <a:rPr lang="fi-FI" smtClean="0"/>
              <a:t>2.4.2017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0027-140C-4A9A-AE86-9C59F0D87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345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Hyvinvointi- ja turvallisuuskysely Pohjois-Iin kylän asukkaille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5846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5025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6767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7235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9875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3999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2095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7037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908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2920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1467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5176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652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7168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89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6109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658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9117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109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4381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443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8209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593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5855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4696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9232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47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2479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5268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</TotalTime>
  <Words>52</Words>
  <Application>Microsoft Office PowerPoint</Application>
  <PresentationFormat>Näytössä katseltava diaesitys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Office-teema</vt:lpstr>
      <vt:lpstr>Hyvinvointi- ja turvallisuuskysely Pohjois-Iin kylän asukkaille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Hyvinvointi- ja turvallisuuskysely Pohjois-Iin kylän asukkaille</dc:title>
  <dc:creator>Juca</dc:creator>
  <cp:lastModifiedBy>Juca</cp:lastModifiedBy>
  <cp:revision>3</cp:revision>
  <dcterms:created xsi:type="dcterms:W3CDTF">2017-04-02T04:38:10Z</dcterms:created>
  <dcterms:modified xsi:type="dcterms:W3CDTF">2017-04-02T04:56:21Z</dcterms:modified>
</cp:coreProperties>
</file>